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70" r:id="rId4"/>
    <p:sldId id="257" r:id="rId5"/>
    <p:sldId id="258" r:id="rId6"/>
    <p:sldId id="260" r:id="rId7"/>
    <p:sldId id="278" r:id="rId8"/>
    <p:sldId id="281" r:id="rId9"/>
    <p:sldId id="282" r:id="rId10"/>
    <p:sldId id="283" r:id="rId11"/>
    <p:sldId id="286" r:id="rId12"/>
    <p:sldId id="284" r:id="rId13"/>
    <p:sldId id="272" r:id="rId14"/>
    <p:sldId id="273" r:id="rId15"/>
    <p:sldId id="274" r:id="rId16"/>
    <p:sldId id="276" r:id="rId17"/>
    <p:sldId id="266" r:id="rId18"/>
    <p:sldId id="275" r:id="rId19"/>
    <p:sldId id="279" r:id="rId20"/>
    <p:sldId id="271" r:id="rId21"/>
    <p:sldId id="280" r:id="rId22"/>
    <p:sldId id="268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23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94" autoAdjust="0"/>
    <p:restoredTop sz="98805" autoAdjust="0"/>
  </p:normalViewPr>
  <p:slideViewPr>
    <p:cSldViewPr snapToGrid="0" snapToObjects="1">
      <p:cViewPr varScale="1">
        <p:scale>
          <a:sx n="86" d="100"/>
          <a:sy n="86" d="100"/>
        </p:scale>
        <p:origin x="14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45500" y="6492875"/>
            <a:ext cx="4953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9BA405A-76B7-2741-9C6B-DC9EE5A13B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576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6846964-4B4A-4249-81C7-272FABA859F7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BA405A-76B7-2741-9C6B-DC9EE5A13B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5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6846964-4B4A-4249-81C7-272FABA859F7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BA405A-76B7-2741-9C6B-DC9EE5A13B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638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6846964-4B4A-4249-81C7-272FABA859F7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BA405A-76B7-2741-9C6B-DC9EE5A13B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002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6846964-4B4A-4249-81C7-272FABA859F7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BA405A-76B7-2741-9C6B-DC9EE5A13B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82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6846964-4B4A-4249-81C7-272FABA859F7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BA405A-76B7-2741-9C6B-DC9EE5A13B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24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6846964-4B4A-4249-81C7-272FABA859F7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BA405A-76B7-2741-9C6B-DC9EE5A13B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6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6846964-4B4A-4249-81C7-272FABA859F7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BA405A-76B7-2741-9C6B-DC9EE5A13B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68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6846964-4B4A-4249-81C7-272FABA859F7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BA405A-76B7-2741-9C6B-DC9EE5A13B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8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6846964-4B4A-4249-81C7-272FABA859F7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BA405A-76B7-2741-9C6B-DC9EE5A13B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300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6846964-4B4A-4249-81C7-272FABA859F7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BA405A-76B7-2741-9C6B-DC9EE5A13B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72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G:\April 2015\16\3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646176" cy="646176"/>
          </a:xfrm>
          <a:prstGeom prst="rect">
            <a:avLst/>
          </a:prstGeom>
          <a:noFill/>
        </p:spPr>
      </p:pic>
      <p:pic>
        <p:nvPicPr>
          <p:cNvPr id="5" name="Picture 2" descr="G:\April 2015\16\1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6248400" y="3251871"/>
            <a:ext cx="2895600" cy="3606129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76" y="274638"/>
            <a:ext cx="6987975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6176" y="1600200"/>
            <a:ext cx="698797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2" descr="G:\April 2015\16\2.jp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8534400" y="6358128"/>
            <a:ext cx="408432" cy="49987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 userDrawn="1"/>
        </p:nvSpPr>
        <p:spPr>
          <a:xfrm>
            <a:off x="7620000" y="228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solidFill>
                  <a:srgbClr val="59458F"/>
                </a:solidFill>
                <a:latin typeface="Fira Sans Heavy" pitchFamily="34" charset="0"/>
              </a:rPr>
              <a:t>DDU-GKY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657945"/>
            <a:ext cx="2057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Fira Sans Light" pitchFamily="34" charset="0"/>
                <a:ea typeface="Fira Sans Light" pitchFamily="34" charset="0"/>
              </a:rPr>
              <a:t>DDU-GKY, April 2015. Confidential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5500" y="6492875"/>
            <a:ext cx="4953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9BA405A-76B7-2741-9C6B-DC9EE5A13B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26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362362"/>
          </a:solidFill>
          <a:latin typeface="Fira Sans" pitchFamily="34" charset="0"/>
          <a:ea typeface="Fira Sans" pitchFamily="34" charset="0"/>
          <a:cs typeface="Fira Sans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Fira Sans Light" pitchFamily="34" charset="0"/>
          <a:ea typeface="Fira Sans Light" pitchFamily="34" charset="0"/>
          <a:cs typeface="Fira Sans Light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Fira Sans Light" pitchFamily="34" charset="0"/>
          <a:ea typeface="Fira Sans Light" pitchFamily="34" charset="0"/>
          <a:cs typeface="Fira Sans Light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Fira Sans Light" pitchFamily="34" charset="0"/>
          <a:ea typeface="Fira Sans Light" pitchFamily="34" charset="0"/>
          <a:cs typeface="Fira Sans Light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Fira Sans Light" pitchFamily="34" charset="0"/>
          <a:ea typeface="Fira Sans Light" pitchFamily="34" charset="0"/>
          <a:cs typeface="Fira Sans Light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Fira Sans Light" pitchFamily="34" charset="0"/>
          <a:ea typeface="Fira Sans Light" pitchFamily="34" charset="0"/>
          <a:cs typeface="Fira Sans Light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1323" y="2032770"/>
            <a:ext cx="6522868" cy="1470025"/>
          </a:xfrm>
        </p:spPr>
        <p:txBody>
          <a:bodyPr>
            <a:noAutofit/>
          </a:bodyPr>
          <a:lstStyle/>
          <a:p>
            <a:pPr algn="ctr"/>
            <a:r>
              <a:rPr lang="en-US" sz="4800" dirty="0"/>
              <a:t>Kaushal </a:t>
            </a:r>
            <a:r>
              <a:rPr lang="en-US" sz="4800" dirty="0" err="1"/>
              <a:t>Panjee</a:t>
            </a:r>
            <a:r>
              <a:rPr lang="en-US" sz="4800" dirty="0"/>
              <a:t>  </a:t>
            </a:r>
            <a:br>
              <a:rPr lang="en-US" sz="4800" dirty="0"/>
            </a:br>
            <a:br>
              <a:rPr lang="en-US" sz="4800" dirty="0"/>
            </a:br>
            <a:r>
              <a:rPr lang="en-US" sz="4800" dirty="0"/>
              <a:t>Skill Register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6455" y="4057649"/>
            <a:ext cx="5708342" cy="727415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3200" dirty="0"/>
              <a:t>End-to-end mobilization tool for DDUGKY and RSETI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585D1-7F59-4C5C-AC19-DD756BEB1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286" y="149272"/>
            <a:ext cx="6987975" cy="1143000"/>
          </a:xfrm>
        </p:spPr>
        <p:txBody>
          <a:bodyPr/>
          <a:lstStyle/>
          <a:p>
            <a:r>
              <a:rPr lang="en-IN" dirty="0"/>
              <a:t>Case 3 – Name is not found as there is spelling mistake</a:t>
            </a:r>
          </a:p>
        </p:txBody>
      </p:sp>
      <p:pic>
        <p:nvPicPr>
          <p:cNvPr id="4" name="Content Placeholder 3" descr="Man">
            <a:extLst>
              <a:ext uri="{FF2B5EF4-FFF2-40B4-BE49-F238E27FC236}">
                <a16:creationId xmlns:a16="http://schemas.microsoft.com/office/drawing/2014/main" id="{AA979278-E668-4914-AB26-E9A87F5D58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6897" y="2797861"/>
            <a:ext cx="914400" cy="914400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7E8DC9DD-9CDD-46DE-9668-CC7C3EAB0A75}"/>
              </a:ext>
            </a:extLst>
          </p:cNvPr>
          <p:cNvSpPr/>
          <p:nvPr/>
        </p:nvSpPr>
        <p:spPr>
          <a:xfrm>
            <a:off x="741285" y="1522520"/>
            <a:ext cx="1944210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My name is </a:t>
            </a:r>
            <a:r>
              <a:rPr lang="en-IN" sz="1600" b="1" dirty="0" err="1">
                <a:solidFill>
                  <a:schemeClr val="accent2"/>
                </a:solidFill>
              </a:rPr>
              <a:t>Meenal</a:t>
            </a:r>
            <a:r>
              <a:rPr lang="en-IN" sz="1600" dirty="0"/>
              <a:t> Singh from Village Rampur</a:t>
            </a:r>
          </a:p>
        </p:txBody>
      </p:sp>
      <p:pic>
        <p:nvPicPr>
          <p:cNvPr id="11" name="Content Placeholder 3" descr="Man">
            <a:extLst>
              <a:ext uri="{FF2B5EF4-FFF2-40B4-BE49-F238E27FC236}">
                <a16:creationId xmlns:a16="http://schemas.microsoft.com/office/drawing/2014/main" id="{7C902D4E-CC69-41AD-8060-BC81B3F316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6897" y="5267332"/>
            <a:ext cx="914400" cy="914400"/>
          </a:xfrm>
          <a:prstGeom prst="rect">
            <a:avLst/>
          </a:prstGeom>
        </p:spPr>
      </p:pic>
      <p:sp>
        <p:nvSpPr>
          <p:cNvPr id="12" name="Speech Bubble: Rectangle 11">
            <a:extLst>
              <a:ext uri="{FF2B5EF4-FFF2-40B4-BE49-F238E27FC236}">
                <a16:creationId xmlns:a16="http://schemas.microsoft.com/office/drawing/2014/main" id="{149D343F-E164-4814-985D-24688662BD21}"/>
              </a:ext>
            </a:extLst>
          </p:cNvPr>
          <p:cNvSpPr/>
          <p:nvPr/>
        </p:nvSpPr>
        <p:spPr>
          <a:xfrm>
            <a:off x="893685" y="4065718"/>
            <a:ext cx="1944210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Sir, Please try </a:t>
            </a:r>
            <a:r>
              <a:rPr lang="en-IN" sz="1600" b="1" dirty="0">
                <a:solidFill>
                  <a:schemeClr val="accent2"/>
                </a:solidFill>
              </a:rPr>
              <a:t>MINAL</a:t>
            </a:r>
          </a:p>
        </p:txBody>
      </p:sp>
      <p:pic>
        <p:nvPicPr>
          <p:cNvPr id="14" name="Graphic 13" descr="User">
            <a:extLst>
              <a:ext uri="{FF2B5EF4-FFF2-40B4-BE49-F238E27FC236}">
                <a16:creationId xmlns:a16="http://schemas.microsoft.com/office/drawing/2014/main" id="{76FEADFD-F958-4E71-8B0C-23DE805422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3412" y="2891268"/>
            <a:ext cx="914400" cy="914400"/>
          </a:xfrm>
          <a:prstGeom prst="rect">
            <a:avLst/>
          </a:prstGeom>
        </p:spPr>
      </p:pic>
      <p:pic>
        <p:nvPicPr>
          <p:cNvPr id="15" name="Graphic 14" descr="Laptop">
            <a:extLst>
              <a:ext uri="{FF2B5EF4-FFF2-40B4-BE49-F238E27FC236}">
                <a16:creationId xmlns:a16="http://schemas.microsoft.com/office/drawing/2014/main" id="{FE37A4FD-761A-41F9-9784-2DCF877613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3412" y="2603947"/>
            <a:ext cx="914400" cy="914400"/>
          </a:xfrm>
          <a:prstGeom prst="rect">
            <a:avLst/>
          </a:prstGeom>
        </p:spPr>
      </p:pic>
      <p:sp>
        <p:nvSpPr>
          <p:cNvPr id="16" name="Speech Bubble: Rectangle 15">
            <a:extLst>
              <a:ext uri="{FF2B5EF4-FFF2-40B4-BE49-F238E27FC236}">
                <a16:creationId xmlns:a16="http://schemas.microsoft.com/office/drawing/2014/main" id="{E82CC701-1FF7-4C1F-9619-0C15EA8E207C}"/>
              </a:ext>
            </a:extLst>
          </p:cNvPr>
          <p:cNvSpPr/>
          <p:nvPr/>
        </p:nvSpPr>
        <p:spPr>
          <a:xfrm>
            <a:off x="3667957" y="1522520"/>
            <a:ext cx="3460812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Let me type </a:t>
            </a:r>
            <a:r>
              <a:rPr lang="en-IN" sz="1600" b="1" dirty="0">
                <a:solidFill>
                  <a:schemeClr val="accent2"/>
                </a:solidFill>
              </a:rPr>
              <a:t>M-E-E</a:t>
            </a:r>
            <a:r>
              <a:rPr lang="en-IN" sz="1600" dirty="0"/>
              <a:t> in the form.</a:t>
            </a:r>
            <a:br>
              <a:rPr lang="en-IN" sz="1600" dirty="0"/>
            </a:br>
            <a:r>
              <a:rPr lang="en-IN" sz="1600" dirty="0"/>
              <a:t>Sorry MEENAL, I can’t find you in the list. How is your name spelt?</a:t>
            </a:r>
          </a:p>
        </p:txBody>
      </p:sp>
      <p:pic>
        <p:nvPicPr>
          <p:cNvPr id="20" name="Graphic 19" descr="User">
            <a:extLst>
              <a:ext uri="{FF2B5EF4-FFF2-40B4-BE49-F238E27FC236}">
                <a16:creationId xmlns:a16="http://schemas.microsoft.com/office/drawing/2014/main" id="{E705ADF2-8FBE-4A50-92C4-1C80B38CDF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5812" y="5352076"/>
            <a:ext cx="914400" cy="914400"/>
          </a:xfrm>
          <a:prstGeom prst="rect">
            <a:avLst/>
          </a:prstGeom>
        </p:spPr>
      </p:pic>
      <p:pic>
        <p:nvPicPr>
          <p:cNvPr id="21" name="Graphic 20" descr="Laptop">
            <a:extLst>
              <a:ext uri="{FF2B5EF4-FFF2-40B4-BE49-F238E27FC236}">
                <a16:creationId xmlns:a16="http://schemas.microsoft.com/office/drawing/2014/main" id="{AF120431-F1D8-49B9-BB30-C3CF7E2DEB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05812" y="5064755"/>
            <a:ext cx="914400" cy="914400"/>
          </a:xfrm>
          <a:prstGeom prst="rect">
            <a:avLst/>
          </a:prstGeom>
        </p:spPr>
      </p:pic>
      <p:sp>
        <p:nvSpPr>
          <p:cNvPr id="22" name="Speech Bubble: Rectangle 21">
            <a:extLst>
              <a:ext uri="{FF2B5EF4-FFF2-40B4-BE49-F238E27FC236}">
                <a16:creationId xmlns:a16="http://schemas.microsoft.com/office/drawing/2014/main" id="{82CA313E-7691-46E8-97B5-5791CE63A973}"/>
              </a:ext>
            </a:extLst>
          </p:cNvPr>
          <p:cNvSpPr/>
          <p:nvPr/>
        </p:nvSpPr>
        <p:spPr>
          <a:xfrm>
            <a:off x="3820357" y="3983328"/>
            <a:ext cx="3460812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Oh! Let me try.. </a:t>
            </a:r>
            <a:r>
              <a:rPr lang="en-IN" sz="1600" b="1" dirty="0">
                <a:solidFill>
                  <a:schemeClr val="accent2"/>
                </a:solidFill>
              </a:rPr>
              <a:t>M-I-N</a:t>
            </a:r>
          </a:p>
          <a:p>
            <a:pPr algn="ctr"/>
            <a:r>
              <a:rPr lang="en-IN" sz="1600" b="1" dirty="0">
                <a:solidFill>
                  <a:schemeClr val="bg1"/>
                </a:solidFill>
              </a:rPr>
              <a:t>Ah! Found a </a:t>
            </a:r>
            <a:r>
              <a:rPr lang="en-IN" sz="1600" b="1" dirty="0" err="1">
                <a:solidFill>
                  <a:schemeClr val="bg1"/>
                </a:solidFill>
              </a:rPr>
              <a:t>Minal</a:t>
            </a:r>
            <a:r>
              <a:rPr lang="en-IN" sz="1600" b="1" dirty="0">
                <a:solidFill>
                  <a:schemeClr val="bg1"/>
                </a:solidFill>
              </a:rPr>
              <a:t> Singh!</a:t>
            </a:r>
            <a:r>
              <a:rPr lang="en-IN" sz="1600" b="1" dirty="0">
                <a:solidFill>
                  <a:schemeClr val="accent2"/>
                </a:solidFill>
              </a:rPr>
              <a:t> </a:t>
            </a:r>
            <a:r>
              <a:rPr lang="en-IN" sz="1600" b="1" dirty="0">
                <a:solidFill>
                  <a:schemeClr val="accent2"/>
                </a:solidFill>
                <a:sym typeface="Wingdings" panose="05000000000000000000" pitchFamily="2" charset="2"/>
              </a:rPr>
              <a:t>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374616-8B98-4157-AEE0-371D529B1CEF}"/>
              </a:ext>
            </a:extLst>
          </p:cNvPr>
          <p:cNvSpPr txBox="1"/>
          <p:nvPr/>
        </p:nvSpPr>
        <p:spPr>
          <a:xfrm>
            <a:off x="4837808" y="5267332"/>
            <a:ext cx="37646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It’s a good thing to try spelling variations!</a:t>
            </a:r>
          </a:p>
        </p:txBody>
      </p:sp>
    </p:spTree>
    <p:extLst>
      <p:ext uri="{BB962C8B-B14F-4D97-AF65-F5344CB8AC3E}">
        <p14:creationId xmlns:p14="http://schemas.microsoft.com/office/powerpoint/2010/main" val="1221799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585D1-7F59-4C5C-AC19-DD756BEB1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286" y="149272"/>
            <a:ext cx="6987975" cy="1143000"/>
          </a:xfrm>
        </p:spPr>
        <p:txBody>
          <a:bodyPr/>
          <a:lstStyle/>
          <a:p>
            <a:r>
              <a:rPr lang="en-IN" dirty="0"/>
              <a:t>Case 4 – Name is not found in particular Village</a:t>
            </a:r>
          </a:p>
        </p:txBody>
      </p:sp>
      <p:pic>
        <p:nvPicPr>
          <p:cNvPr id="4" name="Content Placeholder 3" descr="Man">
            <a:extLst>
              <a:ext uri="{FF2B5EF4-FFF2-40B4-BE49-F238E27FC236}">
                <a16:creationId xmlns:a16="http://schemas.microsoft.com/office/drawing/2014/main" id="{AA979278-E668-4914-AB26-E9A87F5D58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6897" y="2797861"/>
            <a:ext cx="914400" cy="914400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7E8DC9DD-9CDD-46DE-9668-CC7C3EAB0A75}"/>
              </a:ext>
            </a:extLst>
          </p:cNvPr>
          <p:cNvSpPr/>
          <p:nvPr/>
        </p:nvSpPr>
        <p:spPr>
          <a:xfrm>
            <a:off x="741285" y="1522520"/>
            <a:ext cx="1944210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My name is </a:t>
            </a:r>
            <a:r>
              <a:rPr lang="en-IN" sz="1600" b="1" dirty="0">
                <a:solidFill>
                  <a:srgbClr val="C00000"/>
                </a:solidFill>
              </a:rPr>
              <a:t>Chandra</a:t>
            </a:r>
            <a:r>
              <a:rPr lang="en-IN" sz="1600" dirty="0"/>
              <a:t> Singh from Village Rampur</a:t>
            </a:r>
          </a:p>
        </p:txBody>
      </p:sp>
      <p:pic>
        <p:nvPicPr>
          <p:cNvPr id="11" name="Content Placeholder 3" descr="Man">
            <a:extLst>
              <a:ext uri="{FF2B5EF4-FFF2-40B4-BE49-F238E27FC236}">
                <a16:creationId xmlns:a16="http://schemas.microsoft.com/office/drawing/2014/main" id="{7C902D4E-CC69-41AD-8060-BC81B3F316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6897" y="5267332"/>
            <a:ext cx="914400" cy="914400"/>
          </a:xfrm>
          <a:prstGeom prst="rect">
            <a:avLst/>
          </a:prstGeom>
        </p:spPr>
      </p:pic>
      <p:sp>
        <p:nvSpPr>
          <p:cNvPr id="12" name="Speech Bubble: Rectangle 11">
            <a:extLst>
              <a:ext uri="{FF2B5EF4-FFF2-40B4-BE49-F238E27FC236}">
                <a16:creationId xmlns:a16="http://schemas.microsoft.com/office/drawing/2014/main" id="{149D343F-E164-4814-985D-24688662BD21}"/>
              </a:ext>
            </a:extLst>
          </p:cNvPr>
          <p:cNvSpPr/>
          <p:nvPr/>
        </p:nvSpPr>
        <p:spPr>
          <a:xfrm>
            <a:off x="893685" y="4065718"/>
            <a:ext cx="1944210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No Sir, I was in Village Aligarh.</a:t>
            </a:r>
          </a:p>
        </p:txBody>
      </p:sp>
      <p:pic>
        <p:nvPicPr>
          <p:cNvPr id="14" name="Graphic 13" descr="User">
            <a:extLst>
              <a:ext uri="{FF2B5EF4-FFF2-40B4-BE49-F238E27FC236}">
                <a16:creationId xmlns:a16="http://schemas.microsoft.com/office/drawing/2014/main" id="{76FEADFD-F958-4E71-8B0C-23DE805422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3412" y="2891268"/>
            <a:ext cx="914400" cy="914400"/>
          </a:xfrm>
          <a:prstGeom prst="rect">
            <a:avLst/>
          </a:prstGeom>
        </p:spPr>
      </p:pic>
      <p:pic>
        <p:nvPicPr>
          <p:cNvPr id="15" name="Graphic 14" descr="Laptop">
            <a:extLst>
              <a:ext uri="{FF2B5EF4-FFF2-40B4-BE49-F238E27FC236}">
                <a16:creationId xmlns:a16="http://schemas.microsoft.com/office/drawing/2014/main" id="{FE37A4FD-761A-41F9-9784-2DCF877613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3412" y="2603947"/>
            <a:ext cx="914400" cy="914400"/>
          </a:xfrm>
          <a:prstGeom prst="rect">
            <a:avLst/>
          </a:prstGeom>
        </p:spPr>
      </p:pic>
      <p:sp>
        <p:nvSpPr>
          <p:cNvPr id="16" name="Speech Bubble: Rectangle 15">
            <a:extLst>
              <a:ext uri="{FF2B5EF4-FFF2-40B4-BE49-F238E27FC236}">
                <a16:creationId xmlns:a16="http://schemas.microsoft.com/office/drawing/2014/main" id="{E82CC701-1FF7-4C1F-9619-0C15EA8E207C}"/>
              </a:ext>
            </a:extLst>
          </p:cNvPr>
          <p:cNvSpPr/>
          <p:nvPr/>
        </p:nvSpPr>
        <p:spPr>
          <a:xfrm>
            <a:off x="3667957" y="1171852"/>
            <a:ext cx="3247748" cy="1174858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Let me type </a:t>
            </a:r>
            <a:r>
              <a:rPr lang="en-IN" sz="1600" b="1" dirty="0">
                <a:solidFill>
                  <a:schemeClr val="accent2"/>
                </a:solidFill>
              </a:rPr>
              <a:t>C-H-A </a:t>
            </a:r>
            <a:r>
              <a:rPr lang="en-IN" sz="1600" dirty="0"/>
              <a:t>in the form.</a:t>
            </a:r>
            <a:br>
              <a:rPr lang="en-IN" sz="1600" dirty="0"/>
            </a:br>
            <a:r>
              <a:rPr lang="en-IN" sz="1600" dirty="0"/>
              <a:t>Sorry </a:t>
            </a:r>
            <a:r>
              <a:rPr lang="en-IN" sz="1600" b="1" dirty="0">
                <a:solidFill>
                  <a:srgbClr val="C00000"/>
                </a:solidFill>
              </a:rPr>
              <a:t>Chandra</a:t>
            </a:r>
            <a:r>
              <a:rPr lang="en-IN" sz="1600" dirty="0"/>
              <a:t>, I can’t find you in the list.  </a:t>
            </a:r>
            <a:br>
              <a:rPr lang="en-IN" sz="1600" dirty="0"/>
            </a:br>
            <a:r>
              <a:rPr lang="en-IN" sz="1600" dirty="0"/>
              <a:t>Were you in Rampur during 2011-2012?</a:t>
            </a:r>
          </a:p>
        </p:txBody>
      </p:sp>
      <p:pic>
        <p:nvPicPr>
          <p:cNvPr id="20" name="Graphic 19" descr="User">
            <a:extLst>
              <a:ext uri="{FF2B5EF4-FFF2-40B4-BE49-F238E27FC236}">
                <a16:creationId xmlns:a16="http://schemas.microsoft.com/office/drawing/2014/main" id="{E705ADF2-8FBE-4A50-92C4-1C80B38CDF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5812" y="5352076"/>
            <a:ext cx="914400" cy="914400"/>
          </a:xfrm>
          <a:prstGeom prst="rect">
            <a:avLst/>
          </a:prstGeom>
        </p:spPr>
      </p:pic>
      <p:pic>
        <p:nvPicPr>
          <p:cNvPr id="21" name="Graphic 20" descr="Laptop">
            <a:extLst>
              <a:ext uri="{FF2B5EF4-FFF2-40B4-BE49-F238E27FC236}">
                <a16:creationId xmlns:a16="http://schemas.microsoft.com/office/drawing/2014/main" id="{AF120431-F1D8-49B9-BB30-C3CF7E2DEB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05812" y="5064755"/>
            <a:ext cx="914400" cy="914400"/>
          </a:xfrm>
          <a:prstGeom prst="rect">
            <a:avLst/>
          </a:prstGeom>
        </p:spPr>
      </p:pic>
      <p:sp>
        <p:nvSpPr>
          <p:cNvPr id="22" name="Speech Bubble: Rectangle 21">
            <a:extLst>
              <a:ext uri="{FF2B5EF4-FFF2-40B4-BE49-F238E27FC236}">
                <a16:creationId xmlns:a16="http://schemas.microsoft.com/office/drawing/2014/main" id="{82CA313E-7691-46E8-97B5-5791CE63A973}"/>
              </a:ext>
            </a:extLst>
          </p:cNvPr>
          <p:cNvSpPr/>
          <p:nvPr/>
        </p:nvSpPr>
        <p:spPr>
          <a:xfrm>
            <a:off x="3820357" y="3983328"/>
            <a:ext cx="3460812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Oh! Let me change the village to Aligarh and type </a:t>
            </a:r>
            <a:r>
              <a:rPr lang="en-IN" sz="1600" b="1" dirty="0">
                <a:solidFill>
                  <a:srgbClr val="C00000"/>
                </a:solidFill>
              </a:rPr>
              <a:t>C-H-A.</a:t>
            </a:r>
          </a:p>
          <a:p>
            <a:pPr algn="ctr"/>
            <a:r>
              <a:rPr lang="en-IN" sz="1600" b="1" dirty="0">
                <a:solidFill>
                  <a:schemeClr val="bg1"/>
                </a:solidFill>
              </a:rPr>
              <a:t>Found you!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374616-8B98-4157-AEE0-371D529B1CEF}"/>
              </a:ext>
            </a:extLst>
          </p:cNvPr>
          <p:cNvSpPr txBox="1"/>
          <p:nvPr/>
        </p:nvSpPr>
        <p:spPr>
          <a:xfrm>
            <a:off x="4837808" y="5267332"/>
            <a:ext cx="37646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SECC was collected around 2011 and if the candidate has moved ask him which village his house was in 2011.</a:t>
            </a:r>
          </a:p>
        </p:txBody>
      </p:sp>
    </p:spTree>
    <p:extLst>
      <p:ext uri="{BB962C8B-B14F-4D97-AF65-F5344CB8AC3E}">
        <p14:creationId xmlns:p14="http://schemas.microsoft.com/office/powerpoint/2010/main" val="3491166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585D1-7F59-4C5C-AC19-DD756BEB1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286" y="149272"/>
            <a:ext cx="6987975" cy="1143000"/>
          </a:xfrm>
        </p:spPr>
        <p:txBody>
          <a:bodyPr/>
          <a:lstStyle/>
          <a:p>
            <a:r>
              <a:rPr lang="en-IN" dirty="0"/>
              <a:t>Case 5 – Name is not found in SECC database</a:t>
            </a:r>
          </a:p>
        </p:txBody>
      </p:sp>
      <p:pic>
        <p:nvPicPr>
          <p:cNvPr id="4" name="Content Placeholder 3" descr="Man">
            <a:extLst>
              <a:ext uri="{FF2B5EF4-FFF2-40B4-BE49-F238E27FC236}">
                <a16:creationId xmlns:a16="http://schemas.microsoft.com/office/drawing/2014/main" id="{AA979278-E668-4914-AB26-E9A87F5D58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6897" y="2797861"/>
            <a:ext cx="914400" cy="914400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7E8DC9DD-9CDD-46DE-9668-CC7C3EAB0A75}"/>
              </a:ext>
            </a:extLst>
          </p:cNvPr>
          <p:cNvSpPr/>
          <p:nvPr/>
        </p:nvSpPr>
        <p:spPr>
          <a:xfrm>
            <a:off x="741285" y="1522520"/>
            <a:ext cx="1944210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My name is Bela Singh from Village Rampur</a:t>
            </a:r>
          </a:p>
        </p:txBody>
      </p:sp>
      <p:pic>
        <p:nvPicPr>
          <p:cNvPr id="11" name="Content Placeholder 3" descr="Man">
            <a:extLst>
              <a:ext uri="{FF2B5EF4-FFF2-40B4-BE49-F238E27FC236}">
                <a16:creationId xmlns:a16="http://schemas.microsoft.com/office/drawing/2014/main" id="{7C902D4E-CC69-41AD-8060-BC81B3F316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6897" y="5267332"/>
            <a:ext cx="914400" cy="914400"/>
          </a:xfrm>
          <a:prstGeom prst="rect">
            <a:avLst/>
          </a:prstGeom>
        </p:spPr>
      </p:pic>
      <p:sp>
        <p:nvSpPr>
          <p:cNvPr id="12" name="Speech Bubble: Rectangle 11">
            <a:extLst>
              <a:ext uri="{FF2B5EF4-FFF2-40B4-BE49-F238E27FC236}">
                <a16:creationId xmlns:a16="http://schemas.microsoft.com/office/drawing/2014/main" id="{149D343F-E164-4814-985D-24688662BD21}"/>
              </a:ext>
            </a:extLst>
          </p:cNvPr>
          <p:cNvSpPr/>
          <p:nvPr/>
        </p:nvSpPr>
        <p:spPr>
          <a:xfrm>
            <a:off x="893685" y="4065718"/>
            <a:ext cx="1944210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Sir, what to do? </a:t>
            </a:r>
            <a:r>
              <a:rPr lang="en-IN" sz="1600" dirty="0">
                <a:sym typeface="Wingdings" panose="05000000000000000000" pitchFamily="2" charset="2"/>
              </a:rPr>
              <a:t></a:t>
            </a:r>
            <a:endParaRPr lang="en-IN" sz="1600" b="1" dirty="0">
              <a:solidFill>
                <a:schemeClr val="accent2"/>
              </a:solidFill>
            </a:endParaRPr>
          </a:p>
        </p:txBody>
      </p:sp>
      <p:pic>
        <p:nvPicPr>
          <p:cNvPr id="14" name="Graphic 13" descr="User">
            <a:extLst>
              <a:ext uri="{FF2B5EF4-FFF2-40B4-BE49-F238E27FC236}">
                <a16:creationId xmlns:a16="http://schemas.microsoft.com/office/drawing/2014/main" id="{76FEADFD-F958-4E71-8B0C-23DE805422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3412" y="2891268"/>
            <a:ext cx="914400" cy="914400"/>
          </a:xfrm>
          <a:prstGeom prst="rect">
            <a:avLst/>
          </a:prstGeom>
        </p:spPr>
      </p:pic>
      <p:pic>
        <p:nvPicPr>
          <p:cNvPr id="15" name="Graphic 14" descr="Laptop">
            <a:extLst>
              <a:ext uri="{FF2B5EF4-FFF2-40B4-BE49-F238E27FC236}">
                <a16:creationId xmlns:a16="http://schemas.microsoft.com/office/drawing/2014/main" id="{FE37A4FD-761A-41F9-9784-2DCF877613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3412" y="2603947"/>
            <a:ext cx="914400" cy="914400"/>
          </a:xfrm>
          <a:prstGeom prst="rect">
            <a:avLst/>
          </a:prstGeom>
        </p:spPr>
      </p:pic>
      <p:sp>
        <p:nvSpPr>
          <p:cNvPr id="16" name="Speech Bubble: Rectangle 15">
            <a:extLst>
              <a:ext uri="{FF2B5EF4-FFF2-40B4-BE49-F238E27FC236}">
                <a16:creationId xmlns:a16="http://schemas.microsoft.com/office/drawing/2014/main" id="{E82CC701-1FF7-4C1F-9619-0C15EA8E207C}"/>
              </a:ext>
            </a:extLst>
          </p:cNvPr>
          <p:cNvSpPr/>
          <p:nvPr/>
        </p:nvSpPr>
        <p:spPr>
          <a:xfrm>
            <a:off x="3667957" y="1171852"/>
            <a:ext cx="3247748" cy="1174858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Let me type </a:t>
            </a:r>
            <a:r>
              <a:rPr lang="en-IN" sz="1600" b="1" dirty="0">
                <a:solidFill>
                  <a:schemeClr val="accent2"/>
                </a:solidFill>
              </a:rPr>
              <a:t>B-E-L </a:t>
            </a:r>
            <a:r>
              <a:rPr lang="en-IN" sz="1600" dirty="0"/>
              <a:t>in the form.</a:t>
            </a:r>
            <a:br>
              <a:rPr lang="en-IN" sz="1600" dirty="0"/>
            </a:br>
            <a:r>
              <a:rPr lang="en-IN" sz="1600" dirty="0"/>
              <a:t>Sorry BELA, I can’t find you in the list.  </a:t>
            </a:r>
            <a:br>
              <a:rPr lang="en-IN" sz="1600" dirty="0"/>
            </a:br>
            <a:endParaRPr lang="en-IN" sz="1600" dirty="0"/>
          </a:p>
        </p:txBody>
      </p:sp>
      <p:pic>
        <p:nvPicPr>
          <p:cNvPr id="20" name="Graphic 19" descr="User">
            <a:extLst>
              <a:ext uri="{FF2B5EF4-FFF2-40B4-BE49-F238E27FC236}">
                <a16:creationId xmlns:a16="http://schemas.microsoft.com/office/drawing/2014/main" id="{E705ADF2-8FBE-4A50-92C4-1C80B38CDF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5812" y="5352076"/>
            <a:ext cx="914400" cy="914400"/>
          </a:xfrm>
          <a:prstGeom prst="rect">
            <a:avLst/>
          </a:prstGeom>
        </p:spPr>
      </p:pic>
      <p:pic>
        <p:nvPicPr>
          <p:cNvPr id="21" name="Graphic 20" descr="Laptop">
            <a:extLst>
              <a:ext uri="{FF2B5EF4-FFF2-40B4-BE49-F238E27FC236}">
                <a16:creationId xmlns:a16="http://schemas.microsoft.com/office/drawing/2014/main" id="{AF120431-F1D8-49B9-BB30-C3CF7E2DEB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05812" y="5064755"/>
            <a:ext cx="914400" cy="914400"/>
          </a:xfrm>
          <a:prstGeom prst="rect">
            <a:avLst/>
          </a:prstGeom>
        </p:spPr>
      </p:pic>
      <p:sp>
        <p:nvSpPr>
          <p:cNvPr id="22" name="Speech Bubble: Rectangle 21">
            <a:extLst>
              <a:ext uri="{FF2B5EF4-FFF2-40B4-BE49-F238E27FC236}">
                <a16:creationId xmlns:a16="http://schemas.microsoft.com/office/drawing/2014/main" id="{82CA313E-7691-46E8-97B5-5791CE63A973}"/>
              </a:ext>
            </a:extLst>
          </p:cNvPr>
          <p:cNvSpPr/>
          <p:nvPr/>
        </p:nvSpPr>
        <p:spPr>
          <a:xfrm>
            <a:off x="3820357" y="3983328"/>
            <a:ext cx="3460812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>
                <a:solidFill>
                  <a:schemeClr val="bg1"/>
                </a:solidFill>
              </a:rPr>
              <a:t>Don’t worry at all! Let me select “Unable to find in SECC”</a:t>
            </a:r>
          </a:p>
          <a:p>
            <a:pPr algn="ctr"/>
            <a:r>
              <a:rPr lang="en-IN" sz="1600" b="1" dirty="0">
                <a:solidFill>
                  <a:schemeClr val="bg1"/>
                </a:solidFill>
              </a:rPr>
              <a:t>Please tell me your name, father’s name and mother’s name </a:t>
            </a:r>
            <a:r>
              <a:rPr lang="en-IN" sz="1600" b="1" dirty="0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  <a:endParaRPr lang="en-IN" sz="1600" b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374616-8B98-4157-AEE0-371D529B1CEF}"/>
              </a:ext>
            </a:extLst>
          </p:cNvPr>
          <p:cNvSpPr txBox="1"/>
          <p:nvPr/>
        </p:nvSpPr>
        <p:spPr>
          <a:xfrm>
            <a:off x="4837808" y="5267332"/>
            <a:ext cx="37646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After trying for different spellings and common mistakes and still not finding Bela – you can register her by pressing “YES” to unable to find in SECC.</a:t>
            </a:r>
          </a:p>
        </p:txBody>
      </p:sp>
    </p:spTree>
    <p:extLst>
      <p:ext uri="{BB962C8B-B14F-4D97-AF65-F5344CB8AC3E}">
        <p14:creationId xmlns:p14="http://schemas.microsoft.com/office/powerpoint/2010/main" val="66020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938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02D62DC3-A8C7-4A17-8B6E-738E8CF85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374077"/>
            <a:ext cx="8178799" cy="410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42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6F5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9CE3E232-8B32-4761-88DA-26FC593427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893572"/>
            <a:ext cx="8178799" cy="507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201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F3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D81ED009-73AF-432B-8F64-9D2EEC9C2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752346"/>
            <a:ext cx="8178799" cy="335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535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2D082-1416-42A0-B8A3-B1F79B870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Types of Registration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E8DF5-5F65-40F8-8E08-65A6161AAC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IN" b="1" dirty="0"/>
              <a:t>Website</a:t>
            </a:r>
          </a:p>
          <a:p>
            <a:r>
              <a:rPr lang="en-IN" dirty="0"/>
              <a:t>User fills physical form and it’s digitized on Kaushal Panjee through State Login.</a:t>
            </a:r>
          </a:p>
          <a:p>
            <a:r>
              <a:rPr lang="en-IN" dirty="0"/>
              <a:t>User fills form public available without login – OTP will be sent to the mobile number at the end of the registration.</a:t>
            </a:r>
          </a:p>
          <a:p>
            <a:r>
              <a:rPr lang="en-IN" dirty="0"/>
              <a:t>User is registered through State/District/Block/GP login – No OTP is sent. 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b="1" dirty="0"/>
              <a:t>App</a:t>
            </a:r>
          </a:p>
          <a:p>
            <a:r>
              <a:rPr lang="en-IN" dirty="0"/>
              <a:t>Field Functionaries register people through the App in internet connected areas. OTP is sent and hence user has to be present.</a:t>
            </a:r>
          </a:p>
          <a:p>
            <a:pPr marL="0" indent="0">
              <a:buNone/>
            </a:pPr>
            <a:r>
              <a:rPr lang="en-IN" b="1" dirty="0"/>
              <a:t>Paper</a:t>
            </a:r>
          </a:p>
          <a:p>
            <a:r>
              <a:rPr lang="en-IN" dirty="0"/>
              <a:t>In case internet connectivity fails, users can be registered through printed version of the form.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2769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2D082-1416-42A0-B8A3-B1F79B870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Android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E8DF5-5F65-40F8-8E08-65A6161AAC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/>
              <a:t>Primary User</a:t>
            </a:r>
            <a:r>
              <a:rPr lang="en-IN" dirty="0"/>
              <a:t>: Door to Door CRP/SHG/JRP mobilizers.</a:t>
            </a:r>
          </a:p>
          <a:p>
            <a:r>
              <a:rPr lang="en-IN" dirty="0"/>
              <a:t>Will contain DDUGKY IEC videos on scheme, job roles and success stories.</a:t>
            </a:r>
          </a:p>
          <a:p>
            <a:r>
              <a:rPr lang="en-IN" dirty="0"/>
              <a:t>Form to enrol interested candidates.</a:t>
            </a:r>
          </a:p>
          <a:p>
            <a:r>
              <a:rPr lang="en-IN" dirty="0"/>
              <a:t>Map to show existing training </a:t>
            </a:r>
            <a:r>
              <a:rPr lang="en-IN" dirty="0" err="1"/>
              <a:t>centers</a:t>
            </a:r>
            <a:r>
              <a:rPr lang="en-IN" dirty="0"/>
              <a:t> in District.</a:t>
            </a:r>
          </a:p>
          <a:p>
            <a:r>
              <a:rPr lang="en-IN" dirty="0"/>
              <a:t>Same form as that available on the website.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998235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49336-B7E6-47BE-9E0B-328203C60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Android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DB103-18DB-4733-AD97-845B28BC6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 descr="Screen1.PNG">
            <a:extLst>
              <a:ext uri="{FF2B5EF4-FFF2-40B4-BE49-F238E27FC236}">
                <a16:creationId xmlns:a16="http://schemas.microsoft.com/office/drawing/2014/main" id="{F89B4884-64A6-411E-A255-36EF6340D05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222" y="1704513"/>
            <a:ext cx="2316684" cy="4511727"/>
          </a:xfrm>
          <a:prstGeom prst="rect">
            <a:avLst/>
          </a:prstGeom>
        </p:spPr>
      </p:pic>
      <p:pic>
        <p:nvPicPr>
          <p:cNvPr id="5" name="Picture 4" descr="screen3.PNG">
            <a:extLst>
              <a:ext uri="{FF2B5EF4-FFF2-40B4-BE49-F238E27FC236}">
                <a16:creationId xmlns:a16="http://schemas.microsoft.com/office/drawing/2014/main" id="{C6B076A8-426D-413C-9B87-F657F0B7774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3818" y="1704513"/>
            <a:ext cx="2333952" cy="4539173"/>
          </a:xfrm>
          <a:prstGeom prst="rect">
            <a:avLst/>
          </a:prstGeom>
        </p:spPr>
      </p:pic>
      <p:pic>
        <p:nvPicPr>
          <p:cNvPr id="6" name="Picture 5" descr="screen5.PNG">
            <a:extLst>
              <a:ext uri="{FF2B5EF4-FFF2-40B4-BE49-F238E27FC236}">
                <a16:creationId xmlns:a16="http://schemas.microsoft.com/office/drawing/2014/main" id="{1697CA3C-705A-4323-8731-F633F820FFA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56682" y="1651955"/>
            <a:ext cx="2356572" cy="461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7111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6D1DC-C27F-4F5D-907F-63283971D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Incase</a:t>
            </a:r>
            <a:r>
              <a:rPr lang="en-IN" dirty="0"/>
              <a:t> of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C68A0-E73B-46E1-8A39-DEC8A4FF8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If the website or application don’t work in unforeseen circumstances please carry physical versions of the form as distributed by MORD.</a:t>
            </a:r>
          </a:p>
          <a:p>
            <a:endParaRPr lang="en-IN" b="1" dirty="0"/>
          </a:p>
          <a:p>
            <a:r>
              <a:rPr lang="en-IN" dirty="0"/>
              <a:t>Ensure User fills all the entries in the physical form as the online form has many validations.</a:t>
            </a:r>
            <a:br>
              <a:rPr lang="en-IN" dirty="0"/>
            </a:br>
            <a:endParaRPr lang="en-IN" dirty="0"/>
          </a:p>
          <a:p>
            <a:r>
              <a:rPr lang="en-IN" b="1" dirty="0"/>
              <a:t>Keep multiple forms in handy always.  </a:t>
            </a:r>
          </a:p>
        </p:txBody>
      </p:sp>
    </p:spTree>
    <p:extLst>
      <p:ext uri="{BB962C8B-B14F-4D97-AF65-F5344CB8AC3E}">
        <p14:creationId xmlns:p14="http://schemas.microsoft.com/office/powerpoint/2010/main" val="855643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8F7E8-BEEC-49CF-9A9B-C9A133187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E2E73-5B3F-492D-A4A9-5122B2238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/>
              <a:t>Collect information of “interested” candidates and do aspiration mapping (Youth Database in DDUGKY)</a:t>
            </a:r>
          </a:p>
          <a:p>
            <a:r>
              <a:rPr lang="en-IN" dirty="0"/>
              <a:t>PIA tagging interesting candidates to MPR Batches. </a:t>
            </a:r>
          </a:p>
          <a:p>
            <a:r>
              <a:rPr lang="en-IN" dirty="0"/>
              <a:t>Send SMS/Call interested candidates for Training, Camps, Job </a:t>
            </a:r>
            <a:r>
              <a:rPr lang="en-IN" dirty="0" err="1"/>
              <a:t>Melas</a:t>
            </a:r>
            <a:r>
              <a:rPr lang="en-IN" dirty="0"/>
              <a:t> by State/PIA.</a:t>
            </a:r>
          </a:p>
          <a:p>
            <a:r>
              <a:rPr lang="en-IN" dirty="0"/>
              <a:t>Incentive Management for GRP/SHG/JRP structures. Who referred which candidate and where is he/she in the pipeline.</a:t>
            </a:r>
          </a:p>
          <a:p>
            <a:r>
              <a:rPr lang="en-IN" dirty="0"/>
              <a:t>Reports to assess GP Saturation, list auto-inclusion families, show village wise deprivation levels for planning through SECC etc.</a:t>
            </a:r>
          </a:p>
          <a:p>
            <a:r>
              <a:rPr lang="en-IN" dirty="0"/>
              <a:t>Host Job Role specific videos (being developed by MORD)</a:t>
            </a:r>
          </a:p>
          <a:p>
            <a:r>
              <a:rPr lang="en-IN" dirty="0"/>
              <a:t>Followed up with an Android Application.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97108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2A0C2-48A1-42FF-81EE-1C852E565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Pakwada</a:t>
            </a:r>
            <a:r>
              <a:rPr lang="en-IN" dirty="0"/>
              <a:t> 1</a:t>
            </a:r>
            <a:r>
              <a:rPr lang="en-IN" baseline="30000" dirty="0"/>
              <a:t>st</a:t>
            </a:r>
            <a:r>
              <a:rPr lang="en-IN" dirty="0"/>
              <a:t> to 15</a:t>
            </a:r>
            <a:r>
              <a:rPr lang="en-IN" baseline="30000" dirty="0"/>
              <a:t>th</a:t>
            </a:r>
            <a:r>
              <a:rPr lang="en-IN" dirty="0"/>
              <a:t> September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B4F00F-C625-486E-A477-624660510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>
                <a:latin typeface="Calibri Light" panose="020F0302020204030204" pitchFamily="34" charset="0"/>
                <a:cs typeface="Calibri Light" panose="020F0302020204030204" pitchFamily="34" charset="0"/>
              </a:rPr>
              <a:t>DDUGKY/RSETI Targets (copy from the letter that went from RISHI)</a:t>
            </a:r>
            <a:br>
              <a:rPr lang="en-IN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IN" dirty="0">
                <a:latin typeface="Calibri Light" panose="020F0302020204030204" pitchFamily="34" charset="0"/>
                <a:cs typeface="Calibri Light" panose="020F0302020204030204" pitchFamily="34" charset="0"/>
              </a:rPr>
              <a:t>Installing of Application on SRLM tablets or phones of mobilizers.</a:t>
            </a:r>
            <a:br>
              <a:rPr lang="en-IN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IN" dirty="0">
                <a:latin typeface="Calibri Light" panose="020F0302020204030204" pitchFamily="34" charset="0"/>
                <a:cs typeface="Calibri Light" panose="020F0302020204030204" pitchFamily="34" charset="0"/>
              </a:rPr>
              <a:t>Training Data Entry Operators for Mobilization Camps to directly register people on website. </a:t>
            </a:r>
            <a:br>
              <a:rPr lang="en-IN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6110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2A0C2-48A1-42FF-81EE-1C852E565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Pakwada</a:t>
            </a:r>
            <a:r>
              <a:rPr lang="en-IN" dirty="0"/>
              <a:t> 1</a:t>
            </a:r>
            <a:r>
              <a:rPr lang="en-IN" baseline="30000" dirty="0"/>
              <a:t>st</a:t>
            </a:r>
            <a:r>
              <a:rPr lang="en-IN" dirty="0"/>
              <a:t> to 15</a:t>
            </a:r>
            <a:r>
              <a:rPr lang="en-IN" baseline="30000" dirty="0"/>
              <a:t>th</a:t>
            </a:r>
            <a:r>
              <a:rPr lang="en-IN" dirty="0"/>
              <a:t> September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B4F00F-C625-486E-A477-624660510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>
                <a:latin typeface="Calibri Light" panose="020F0302020204030204" pitchFamily="34" charset="0"/>
                <a:cs typeface="Calibri Light" panose="020F0302020204030204" pitchFamily="34" charset="0"/>
              </a:rPr>
              <a:t>Creating logins and passwords for your officials for each camp if not already created.</a:t>
            </a:r>
            <a:br>
              <a:rPr lang="en-IN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IN" dirty="0">
                <a:latin typeface="Calibri Light" panose="020F0302020204030204" pitchFamily="34" charset="0"/>
                <a:cs typeface="Calibri Light" panose="020F0302020204030204" pitchFamily="34" charset="0"/>
              </a:rPr>
              <a:t>Mobilize ground force during these 15 days for maximum data collection and mobilization camp.</a:t>
            </a:r>
          </a:p>
          <a:p>
            <a:r>
              <a:rPr lang="en-IN" dirty="0">
                <a:latin typeface="Calibri Light" panose="020F0302020204030204" pitchFamily="34" charset="0"/>
                <a:cs typeface="Calibri Light" panose="020F0302020204030204" pitchFamily="34" charset="0"/>
              </a:rPr>
              <a:t>Test the webform/application before the final week.</a:t>
            </a:r>
            <a:br>
              <a:rPr lang="en-IN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IN" dirty="0">
                <a:latin typeface="Calibri Light" panose="020F0302020204030204" pitchFamily="34" charset="0"/>
                <a:cs typeface="Calibri Light" panose="020F0302020204030204" pitchFamily="34" charset="0"/>
              </a:rPr>
              <a:t>Setup </a:t>
            </a:r>
            <a:r>
              <a:rPr lang="en-IN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whatsapp</a:t>
            </a:r>
            <a:r>
              <a:rPr lang="en-IN" dirty="0">
                <a:latin typeface="Calibri Light" panose="020F0302020204030204" pitchFamily="34" charset="0"/>
                <a:cs typeface="Calibri Light" panose="020F0302020204030204" pitchFamily="34" charset="0"/>
              </a:rPr>
              <a:t> group of field functionaries to communicate issues/updates in website and app.</a:t>
            </a:r>
          </a:p>
          <a:p>
            <a:pPr marL="0" indent="0">
              <a:buNone/>
            </a:pPr>
            <a:br>
              <a:rPr lang="en-IN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IN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0049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A565C-D666-4979-9DF5-63CEC9A83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7637" y="3000083"/>
            <a:ext cx="2372232" cy="1143000"/>
          </a:xfrm>
        </p:spPr>
        <p:txBody>
          <a:bodyPr/>
          <a:lstStyle/>
          <a:p>
            <a:r>
              <a:rPr lang="en-IN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100501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2DE03-DB85-4749-BCB8-5648267C3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Users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CD70F6-CC03-4C07-970F-5B4C01D7D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73" y="1209583"/>
            <a:ext cx="5417275" cy="42057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dirty="0"/>
              <a:t>CSC Centres</a:t>
            </a:r>
          </a:p>
          <a:p>
            <a:pPr marL="0" indent="0">
              <a:buNone/>
            </a:pPr>
            <a:r>
              <a:rPr lang="en-IN" dirty="0"/>
              <a:t>Block Officers </a:t>
            </a:r>
          </a:p>
          <a:p>
            <a:pPr marL="0" indent="0">
              <a:buNone/>
            </a:pPr>
            <a:r>
              <a:rPr lang="en-IN" dirty="0"/>
              <a:t>SRLM/State team</a:t>
            </a:r>
          </a:p>
          <a:p>
            <a:pPr marL="0" indent="0">
              <a:buNone/>
            </a:pPr>
            <a:r>
              <a:rPr lang="en-IN" dirty="0"/>
              <a:t>PIA Training Centre Team</a:t>
            </a:r>
          </a:p>
          <a:p>
            <a:pPr marL="0" indent="0">
              <a:buNone/>
            </a:pPr>
            <a:r>
              <a:rPr lang="en-IN" dirty="0"/>
              <a:t>Candidate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21575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424D9-1F57-4B55-85FB-C1EBAB534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Input Mechanisms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FBFD1-5F0F-4EDF-B2AE-FBCF3D2850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State officials registering candidates in camp/block office/GP office with internet enabled computers/phones</a:t>
            </a:r>
          </a:p>
          <a:p>
            <a:r>
              <a:rPr lang="en-IN" dirty="0"/>
              <a:t>PIA directly registering candidates.</a:t>
            </a:r>
          </a:p>
          <a:p>
            <a:r>
              <a:rPr lang="en-IN" dirty="0"/>
              <a:t>CRP/SHG/JRP etc registering through Android Application</a:t>
            </a:r>
          </a:p>
          <a:p>
            <a:r>
              <a:rPr lang="en-IN" dirty="0"/>
              <a:t>Candidates directly registering themselves.</a:t>
            </a:r>
          </a:p>
          <a:p>
            <a:endParaRPr lang="en-IN" dirty="0"/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76648AD-DA5F-47BB-8F5F-148451830E04}"/>
              </a:ext>
            </a:extLst>
          </p:cNvPr>
          <p:cNvSpPr txBox="1">
            <a:spLocks/>
          </p:cNvSpPr>
          <p:nvPr/>
        </p:nvSpPr>
        <p:spPr>
          <a:xfrm>
            <a:off x="646176" y="3182866"/>
            <a:ext cx="2662655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62362"/>
                </a:solidFill>
                <a:latin typeface="Fira Sans" pitchFamily="34" charset="0"/>
                <a:ea typeface="Fira Sans" pitchFamily="34" charset="0"/>
                <a:cs typeface="Fira Sans" pitchFamily="34" charset="0"/>
              </a:defRPr>
            </a:lvl1pPr>
          </a:lstStyle>
          <a:p>
            <a:r>
              <a:rPr lang="en-IN" dirty="0"/>
              <a:t>Multi-Platform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869DF2-694B-4BCF-BE4E-0BE29A679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04" y="4154182"/>
            <a:ext cx="2547046" cy="13371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3AC54F-CDFD-47E4-B185-4DFFE56622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711" y="4079832"/>
            <a:ext cx="1411549" cy="14115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2C6622-A7BD-4A5C-AE93-AA7F578DDC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8831" y="4139435"/>
            <a:ext cx="1351946" cy="135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493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A1EF1-F0F9-434A-B119-BEAB89EB4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One Single 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13D35-66E7-4A46-87E6-48E66D2CA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Pre-populated with SECC Database.</a:t>
            </a:r>
          </a:p>
          <a:p>
            <a:r>
              <a:rPr lang="en-IN" dirty="0"/>
              <a:t>User needs to find himself in SECC by entering first 2-3 characters of his name.</a:t>
            </a:r>
          </a:p>
          <a:p>
            <a:r>
              <a:rPr lang="en-IN" dirty="0"/>
              <a:t>If User’s name is found, it lists down Father and Mothers Name.</a:t>
            </a:r>
          </a:p>
          <a:p>
            <a:r>
              <a:rPr lang="en-IN" dirty="0"/>
              <a:t>If they also match, that means User correctly found!</a:t>
            </a:r>
            <a:endParaRPr lang="en-IN" b="1" dirty="0"/>
          </a:p>
          <a:p>
            <a:r>
              <a:rPr lang="en-IN" b="1" dirty="0"/>
              <a:t>But it’s not mandatory to find someone in the SECC database to be able to register themselves.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90840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89E58A-B642-4D87-AE05-0ED69C0C9C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3000"/>
            <a:ext cx="9144000" cy="52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907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A1EF1-F0F9-434A-B119-BEAB89EB4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SECC Based 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13D35-66E7-4A46-87E6-48E66D2CA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N" dirty="0"/>
              <a:t>User fills in State -&gt; District -&gt; Tehsil -&gt; Village</a:t>
            </a:r>
          </a:p>
          <a:p>
            <a:r>
              <a:rPr lang="en-IN" dirty="0"/>
              <a:t>All the SECC names from the village are populated.</a:t>
            </a:r>
          </a:p>
          <a:p>
            <a:r>
              <a:rPr lang="en-IN" dirty="0"/>
              <a:t>User enters first 2-3 characters of the candidate standing being registered.</a:t>
            </a:r>
          </a:p>
          <a:p>
            <a:r>
              <a:rPr lang="en-IN" dirty="0"/>
              <a:t>Dropdown appears with people with the same first 2-3 characters.</a:t>
            </a:r>
          </a:p>
          <a:p>
            <a:r>
              <a:rPr lang="en-IN" dirty="0"/>
              <a:t>If the User is found – he/she is selected and it loads up fathers name, mothers name and AHL TIN.</a:t>
            </a:r>
          </a:p>
          <a:p>
            <a:r>
              <a:rPr lang="en-IN" b="1" dirty="0"/>
              <a:t>Please confirm if father/mother name matches and person is correctly selected and not someone else with same name.</a:t>
            </a:r>
          </a:p>
          <a:p>
            <a:r>
              <a:rPr lang="en-IN" dirty="0"/>
              <a:t>If the User is not found </a:t>
            </a:r>
            <a:r>
              <a:rPr lang="en-IN" dirty="0">
                <a:sym typeface="Wingdings" panose="05000000000000000000" pitchFamily="2" charset="2"/>
              </a:rPr>
              <a:t> Press Yes to “Unable to find in SECC”</a:t>
            </a:r>
          </a:p>
          <a:p>
            <a:r>
              <a:rPr lang="en-IN" dirty="0"/>
              <a:t>This opens up the fields for free entry of the candidates details.</a:t>
            </a:r>
          </a:p>
          <a:p>
            <a:r>
              <a:rPr lang="en-IN" b="1" dirty="0"/>
              <a:t>It’s not mandatory to find someone in the SECC database to be able to register themselves.</a:t>
            </a:r>
            <a:endParaRPr lang="en-IN" dirty="0"/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24153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585D1-7F59-4C5C-AC19-DD756BEB1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286" y="149272"/>
            <a:ext cx="6987975" cy="1143000"/>
          </a:xfrm>
        </p:spPr>
        <p:txBody>
          <a:bodyPr/>
          <a:lstStyle/>
          <a:p>
            <a:r>
              <a:rPr lang="en-IN" dirty="0"/>
              <a:t>Case 1 – Name is found and father and mother’s name matches</a:t>
            </a:r>
          </a:p>
        </p:txBody>
      </p:sp>
      <p:pic>
        <p:nvPicPr>
          <p:cNvPr id="4" name="Content Placeholder 3" descr="Man">
            <a:extLst>
              <a:ext uri="{FF2B5EF4-FFF2-40B4-BE49-F238E27FC236}">
                <a16:creationId xmlns:a16="http://schemas.microsoft.com/office/drawing/2014/main" id="{AA979278-E668-4914-AB26-E9A87F5D58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6897" y="2797861"/>
            <a:ext cx="914400" cy="914400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7E8DC9DD-9CDD-46DE-9668-CC7C3EAB0A75}"/>
              </a:ext>
            </a:extLst>
          </p:cNvPr>
          <p:cNvSpPr/>
          <p:nvPr/>
        </p:nvSpPr>
        <p:spPr>
          <a:xfrm>
            <a:off x="741285" y="1522520"/>
            <a:ext cx="1944210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My name is Harpreet Singh from Village Rampur</a:t>
            </a:r>
          </a:p>
        </p:txBody>
      </p:sp>
      <p:pic>
        <p:nvPicPr>
          <p:cNvPr id="11" name="Content Placeholder 3" descr="Man">
            <a:extLst>
              <a:ext uri="{FF2B5EF4-FFF2-40B4-BE49-F238E27FC236}">
                <a16:creationId xmlns:a16="http://schemas.microsoft.com/office/drawing/2014/main" id="{7C902D4E-CC69-41AD-8060-BC81B3F316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6897" y="5267332"/>
            <a:ext cx="914400" cy="914400"/>
          </a:xfrm>
          <a:prstGeom prst="rect">
            <a:avLst/>
          </a:prstGeom>
        </p:spPr>
      </p:pic>
      <p:sp>
        <p:nvSpPr>
          <p:cNvPr id="12" name="Speech Bubble: Rectangle 11">
            <a:extLst>
              <a:ext uri="{FF2B5EF4-FFF2-40B4-BE49-F238E27FC236}">
                <a16:creationId xmlns:a16="http://schemas.microsoft.com/office/drawing/2014/main" id="{149D343F-E164-4814-985D-24688662BD21}"/>
              </a:ext>
            </a:extLst>
          </p:cNvPr>
          <p:cNvSpPr/>
          <p:nvPr/>
        </p:nvSpPr>
        <p:spPr>
          <a:xfrm>
            <a:off x="893685" y="4065718"/>
            <a:ext cx="1944210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Yes Sir, that is the name of my parents.</a:t>
            </a:r>
          </a:p>
        </p:txBody>
      </p:sp>
      <p:pic>
        <p:nvPicPr>
          <p:cNvPr id="14" name="Graphic 13" descr="User">
            <a:extLst>
              <a:ext uri="{FF2B5EF4-FFF2-40B4-BE49-F238E27FC236}">
                <a16:creationId xmlns:a16="http://schemas.microsoft.com/office/drawing/2014/main" id="{76FEADFD-F958-4E71-8B0C-23DE805422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3412" y="2891268"/>
            <a:ext cx="914400" cy="914400"/>
          </a:xfrm>
          <a:prstGeom prst="rect">
            <a:avLst/>
          </a:prstGeom>
        </p:spPr>
      </p:pic>
      <p:pic>
        <p:nvPicPr>
          <p:cNvPr id="15" name="Graphic 14" descr="Laptop">
            <a:extLst>
              <a:ext uri="{FF2B5EF4-FFF2-40B4-BE49-F238E27FC236}">
                <a16:creationId xmlns:a16="http://schemas.microsoft.com/office/drawing/2014/main" id="{FE37A4FD-761A-41F9-9784-2DCF877613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3412" y="2603947"/>
            <a:ext cx="914400" cy="914400"/>
          </a:xfrm>
          <a:prstGeom prst="rect">
            <a:avLst/>
          </a:prstGeom>
        </p:spPr>
      </p:pic>
      <p:sp>
        <p:nvSpPr>
          <p:cNvPr id="16" name="Speech Bubble: Rectangle 15">
            <a:extLst>
              <a:ext uri="{FF2B5EF4-FFF2-40B4-BE49-F238E27FC236}">
                <a16:creationId xmlns:a16="http://schemas.microsoft.com/office/drawing/2014/main" id="{E82CC701-1FF7-4C1F-9619-0C15EA8E207C}"/>
              </a:ext>
            </a:extLst>
          </p:cNvPr>
          <p:cNvSpPr/>
          <p:nvPr/>
        </p:nvSpPr>
        <p:spPr>
          <a:xfrm>
            <a:off x="3667957" y="1522520"/>
            <a:ext cx="3460812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Let me type H-A-R in the form.</a:t>
            </a:r>
            <a:br>
              <a:rPr lang="en-IN" sz="1600" dirty="0"/>
            </a:br>
            <a:r>
              <a:rPr lang="en-IN" sz="1600" dirty="0"/>
              <a:t>Found it!</a:t>
            </a:r>
            <a:br>
              <a:rPr lang="en-IN" sz="1600" dirty="0"/>
            </a:br>
            <a:r>
              <a:rPr lang="en-IN" sz="1600" dirty="0"/>
              <a:t>Is your Father’s Name </a:t>
            </a:r>
            <a:r>
              <a:rPr lang="en-IN" sz="1600" dirty="0" err="1"/>
              <a:t>Khushwant</a:t>
            </a:r>
            <a:r>
              <a:rPr lang="en-IN" sz="1600" dirty="0"/>
              <a:t> Singh and Mother’s Name Bela Singh?</a:t>
            </a:r>
          </a:p>
        </p:txBody>
      </p:sp>
      <p:pic>
        <p:nvPicPr>
          <p:cNvPr id="20" name="Graphic 19" descr="User">
            <a:extLst>
              <a:ext uri="{FF2B5EF4-FFF2-40B4-BE49-F238E27FC236}">
                <a16:creationId xmlns:a16="http://schemas.microsoft.com/office/drawing/2014/main" id="{E705ADF2-8FBE-4A50-92C4-1C80B38CDF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5812" y="5352076"/>
            <a:ext cx="914400" cy="914400"/>
          </a:xfrm>
          <a:prstGeom prst="rect">
            <a:avLst/>
          </a:prstGeom>
        </p:spPr>
      </p:pic>
      <p:pic>
        <p:nvPicPr>
          <p:cNvPr id="21" name="Graphic 20" descr="Laptop">
            <a:extLst>
              <a:ext uri="{FF2B5EF4-FFF2-40B4-BE49-F238E27FC236}">
                <a16:creationId xmlns:a16="http://schemas.microsoft.com/office/drawing/2014/main" id="{AF120431-F1D8-49B9-BB30-C3CF7E2DEB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05812" y="5064755"/>
            <a:ext cx="914400" cy="914400"/>
          </a:xfrm>
          <a:prstGeom prst="rect">
            <a:avLst/>
          </a:prstGeom>
        </p:spPr>
      </p:pic>
      <p:sp>
        <p:nvSpPr>
          <p:cNvPr id="22" name="Speech Bubble: Rectangle 21">
            <a:extLst>
              <a:ext uri="{FF2B5EF4-FFF2-40B4-BE49-F238E27FC236}">
                <a16:creationId xmlns:a16="http://schemas.microsoft.com/office/drawing/2014/main" id="{82CA313E-7691-46E8-97B5-5791CE63A973}"/>
              </a:ext>
            </a:extLst>
          </p:cNvPr>
          <p:cNvSpPr/>
          <p:nvPr/>
        </p:nvSpPr>
        <p:spPr>
          <a:xfrm>
            <a:off x="3820357" y="3983328"/>
            <a:ext cx="3460812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Great! Let’s proceed with the remaining form.</a:t>
            </a:r>
          </a:p>
        </p:txBody>
      </p:sp>
    </p:spTree>
    <p:extLst>
      <p:ext uri="{BB962C8B-B14F-4D97-AF65-F5344CB8AC3E}">
        <p14:creationId xmlns:p14="http://schemas.microsoft.com/office/powerpoint/2010/main" val="3942416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585D1-7F59-4C5C-AC19-DD756BEB1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286" y="149272"/>
            <a:ext cx="6987975" cy="1143000"/>
          </a:xfrm>
        </p:spPr>
        <p:txBody>
          <a:bodyPr/>
          <a:lstStyle/>
          <a:p>
            <a:r>
              <a:rPr lang="en-IN" dirty="0"/>
              <a:t>Case 2 – Name is found and father and mother’s name DOESN’T matches</a:t>
            </a:r>
          </a:p>
        </p:txBody>
      </p:sp>
      <p:pic>
        <p:nvPicPr>
          <p:cNvPr id="4" name="Content Placeholder 3" descr="Man">
            <a:extLst>
              <a:ext uri="{FF2B5EF4-FFF2-40B4-BE49-F238E27FC236}">
                <a16:creationId xmlns:a16="http://schemas.microsoft.com/office/drawing/2014/main" id="{AA979278-E668-4914-AB26-E9A87F5D58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6897" y="2797861"/>
            <a:ext cx="914400" cy="914400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7E8DC9DD-9CDD-46DE-9668-CC7C3EAB0A75}"/>
              </a:ext>
            </a:extLst>
          </p:cNvPr>
          <p:cNvSpPr/>
          <p:nvPr/>
        </p:nvSpPr>
        <p:spPr>
          <a:xfrm>
            <a:off x="741285" y="1522520"/>
            <a:ext cx="1944210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My name is Harpreet Singh from Village Rampur</a:t>
            </a:r>
          </a:p>
        </p:txBody>
      </p:sp>
      <p:pic>
        <p:nvPicPr>
          <p:cNvPr id="11" name="Content Placeholder 3" descr="Man">
            <a:extLst>
              <a:ext uri="{FF2B5EF4-FFF2-40B4-BE49-F238E27FC236}">
                <a16:creationId xmlns:a16="http://schemas.microsoft.com/office/drawing/2014/main" id="{7C902D4E-CC69-41AD-8060-BC81B3F316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6897" y="5267332"/>
            <a:ext cx="914400" cy="914400"/>
          </a:xfrm>
          <a:prstGeom prst="rect">
            <a:avLst/>
          </a:prstGeom>
        </p:spPr>
      </p:pic>
      <p:sp>
        <p:nvSpPr>
          <p:cNvPr id="12" name="Speech Bubble: Rectangle 11">
            <a:extLst>
              <a:ext uri="{FF2B5EF4-FFF2-40B4-BE49-F238E27FC236}">
                <a16:creationId xmlns:a16="http://schemas.microsoft.com/office/drawing/2014/main" id="{149D343F-E164-4814-985D-24688662BD21}"/>
              </a:ext>
            </a:extLst>
          </p:cNvPr>
          <p:cNvSpPr/>
          <p:nvPr/>
        </p:nvSpPr>
        <p:spPr>
          <a:xfrm>
            <a:off x="893685" y="4065718"/>
            <a:ext cx="1944210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No Sir, that’s a different Harpreet Singh.</a:t>
            </a:r>
          </a:p>
        </p:txBody>
      </p:sp>
      <p:pic>
        <p:nvPicPr>
          <p:cNvPr id="14" name="Graphic 13" descr="User">
            <a:extLst>
              <a:ext uri="{FF2B5EF4-FFF2-40B4-BE49-F238E27FC236}">
                <a16:creationId xmlns:a16="http://schemas.microsoft.com/office/drawing/2014/main" id="{76FEADFD-F958-4E71-8B0C-23DE805422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3412" y="2891268"/>
            <a:ext cx="914400" cy="914400"/>
          </a:xfrm>
          <a:prstGeom prst="rect">
            <a:avLst/>
          </a:prstGeom>
        </p:spPr>
      </p:pic>
      <p:pic>
        <p:nvPicPr>
          <p:cNvPr id="15" name="Graphic 14" descr="Laptop">
            <a:extLst>
              <a:ext uri="{FF2B5EF4-FFF2-40B4-BE49-F238E27FC236}">
                <a16:creationId xmlns:a16="http://schemas.microsoft.com/office/drawing/2014/main" id="{FE37A4FD-761A-41F9-9784-2DCF877613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3412" y="2603947"/>
            <a:ext cx="914400" cy="914400"/>
          </a:xfrm>
          <a:prstGeom prst="rect">
            <a:avLst/>
          </a:prstGeom>
        </p:spPr>
      </p:pic>
      <p:sp>
        <p:nvSpPr>
          <p:cNvPr id="16" name="Speech Bubble: Rectangle 15">
            <a:extLst>
              <a:ext uri="{FF2B5EF4-FFF2-40B4-BE49-F238E27FC236}">
                <a16:creationId xmlns:a16="http://schemas.microsoft.com/office/drawing/2014/main" id="{E82CC701-1FF7-4C1F-9619-0C15EA8E207C}"/>
              </a:ext>
            </a:extLst>
          </p:cNvPr>
          <p:cNvSpPr/>
          <p:nvPr/>
        </p:nvSpPr>
        <p:spPr>
          <a:xfrm>
            <a:off x="3667957" y="1522520"/>
            <a:ext cx="3460812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Let me type H-A-R in the form.</a:t>
            </a:r>
            <a:br>
              <a:rPr lang="en-IN" sz="1600" dirty="0"/>
            </a:br>
            <a:r>
              <a:rPr lang="en-IN" sz="1600" dirty="0"/>
              <a:t>Found it!</a:t>
            </a:r>
            <a:br>
              <a:rPr lang="en-IN" sz="1600" dirty="0"/>
            </a:br>
            <a:r>
              <a:rPr lang="en-IN" sz="1600" dirty="0"/>
              <a:t>Is your Father’s Name </a:t>
            </a:r>
            <a:r>
              <a:rPr lang="en-IN" sz="1600" dirty="0" err="1"/>
              <a:t>Khushwant</a:t>
            </a:r>
            <a:r>
              <a:rPr lang="en-IN" sz="1600" dirty="0"/>
              <a:t> Singh and Mother’s Name Bela Singh?</a:t>
            </a:r>
          </a:p>
        </p:txBody>
      </p:sp>
      <p:pic>
        <p:nvPicPr>
          <p:cNvPr id="20" name="Graphic 19" descr="User">
            <a:extLst>
              <a:ext uri="{FF2B5EF4-FFF2-40B4-BE49-F238E27FC236}">
                <a16:creationId xmlns:a16="http://schemas.microsoft.com/office/drawing/2014/main" id="{E705ADF2-8FBE-4A50-92C4-1C80B38CDF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5812" y="5352076"/>
            <a:ext cx="914400" cy="914400"/>
          </a:xfrm>
          <a:prstGeom prst="rect">
            <a:avLst/>
          </a:prstGeom>
        </p:spPr>
      </p:pic>
      <p:pic>
        <p:nvPicPr>
          <p:cNvPr id="21" name="Graphic 20" descr="Laptop">
            <a:extLst>
              <a:ext uri="{FF2B5EF4-FFF2-40B4-BE49-F238E27FC236}">
                <a16:creationId xmlns:a16="http://schemas.microsoft.com/office/drawing/2014/main" id="{AF120431-F1D8-49B9-BB30-C3CF7E2DEB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05812" y="5064755"/>
            <a:ext cx="914400" cy="914400"/>
          </a:xfrm>
          <a:prstGeom prst="rect">
            <a:avLst/>
          </a:prstGeom>
        </p:spPr>
      </p:pic>
      <p:sp>
        <p:nvSpPr>
          <p:cNvPr id="22" name="Speech Bubble: Rectangle 21">
            <a:extLst>
              <a:ext uri="{FF2B5EF4-FFF2-40B4-BE49-F238E27FC236}">
                <a16:creationId xmlns:a16="http://schemas.microsoft.com/office/drawing/2014/main" id="{82CA313E-7691-46E8-97B5-5791CE63A973}"/>
              </a:ext>
            </a:extLst>
          </p:cNvPr>
          <p:cNvSpPr/>
          <p:nvPr/>
        </p:nvSpPr>
        <p:spPr>
          <a:xfrm>
            <a:off x="3820357" y="3983328"/>
            <a:ext cx="3460812" cy="1026766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/>
              <a:t>Oh! Let me try the other Harpreet from the dropdown.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374616-8B98-4157-AEE0-371D529B1CEF}"/>
              </a:ext>
            </a:extLst>
          </p:cNvPr>
          <p:cNvSpPr txBox="1"/>
          <p:nvPr/>
        </p:nvSpPr>
        <p:spPr>
          <a:xfrm>
            <a:off x="4837808" y="5267332"/>
            <a:ext cx="37646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Try with different Harpreet, if it still doesn’t match – Press Unable to find in SECC.</a:t>
            </a:r>
          </a:p>
        </p:txBody>
      </p:sp>
    </p:spTree>
    <p:extLst>
      <p:ext uri="{BB962C8B-B14F-4D97-AF65-F5344CB8AC3E}">
        <p14:creationId xmlns:p14="http://schemas.microsoft.com/office/powerpoint/2010/main" val="1695952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11797</TotalTime>
  <Words>952</Words>
  <Application>Microsoft Office PowerPoint</Application>
  <PresentationFormat>On-screen Show (4:3)</PresentationFormat>
  <Paragraphs>103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Fira Sans</vt:lpstr>
      <vt:lpstr>Fira Sans Heavy</vt:lpstr>
      <vt:lpstr>Fira Sans Light</vt:lpstr>
      <vt:lpstr>Wingdings</vt:lpstr>
      <vt:lpstr>Office Theme</vt:lpstr>
      <vt:lpstr>Kaushal Panjee    Skill Register </vt:lpstr>
      <vt:lpstr>Objectives</vt:lpstr>
      <vt:lpstr>Users</vt:lpstr>
      <vt:lpstr>Input Mechanisms </vt:lpstr>
      <vt:lpstr>One Single Form</vt:lpstr>
      <vt:lpstr>PowerPoint Presentation</vt:lpstr>
      <vt:lpstr>SECC Based Form</vt:lpstr>
      <vt:lpstr>Case 1 – Name is found and father and mother’s name matches</vt:lpstr>
      <vt:lpstr>Case 2 – Name is found and father and mother’s name DOESN’T matches</vt:lpstr>
      <vt:lpstr>Case 3 – Name is not found as there is spelling mistake</vt:lpstr>
      <vt:lpstr>Case 4 – Name is not found in particular Village</vt:lpstr>
      <vt:lpstr>Case 5 – Name is not found in SECC database</vt:lpstr>
      <vt:lpstr>PowerPoint Presentation</vt:lpstr>
      <vt:lpstr>PowerPoint Presentation</vt:lpstr>
      <vt:lpstr>PowerPoint Presentation</vt:lpstr>
      <vt:lpstr>Types of Registration</vt:lpstr>
      <vt:lpstr>Android Application</vt:lpstr>
      <vt:lpstr>Android Application</vt:lpstr>
      <vt:lpstr>Incase of Issues</vt:lpstr>
      <vt:lpstr>Pakwada 1st to 15th September</vt:lpstr>
      <vt:lpstr>Pakwada 1st to 15th September</vt:lpstr>
      <vt:lpstr>Thank you!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Rajesh Natarajan</dc:creator>
  <cp:lastModifiedBy>harshnisar</cp:lastModifiedBy>
  <cp:revision>85</cp:revision>
  <dcterms:created xsi:type="dcterms:W3CDTF">2015-04-01T04:34:19Z</dcterms:created>
  <dcterms:modified xsi:type="dcterms:W3CDTF">2017-09-23T08:04:54Z</dcterms:modified>
</cp:coreProperties>
</file>